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457" r:id="rId2"/>
    <p:sldId id="460" r:id="rId3"/>
    <p:sldId id="459" r:id="rId4"/>
    <p:sldId id="567" r:id="rId5"/>
    <p:sldId id="462" r:id="rId6"/>
    <p:sldId id="536" r:id="rId7"/>
    <p:sldId id="551" r:id="rId8"/>
    <p:sldId id="555" r:id="rId9"/>
    <p:sldId id="533" r:id="rId10"/>
    <p:sldId id="474" r:id="rId11"/>
    <p:sldId id="469" r:id="rId12"/>
    <p:sldId id="501" r:id="rId13"/>
    <p:sldId id="468" r:id="rId14"/>
    <p:sldId id="470" r:id="rId15"/>
    <p:sldId id="538" r:id="rId16"/>
    <p:sldId id="481" r:id="rId17"/>
    <p:sldId id="485" r:id="rId18"/>
    <p:sldId id="471" r:id="rId19"/>
    <p:sldId id="498" r:id="rId20"/>
    <p:sldId id="477" r:id="rId21"/>
    <p:sldId id="544" r:id="rId22"/>
    <p:sldId id="479" r:id="rId23"/>
    <p:sldId id="558" r:id="rId24"/>
    <p:sldId id="560" r:id="rId25"/>
    <p:sldId id="562" r:id="rId26"/>
    <p:sldId id="557" r:id="rId27"/>
    <p:sldId id="561" r:id="rId28"/>
    <p:sldId id="537" r:id="rId29"/>
    <p:sldId id="489" r:id="rId30"/>
    <p:sldId id="525" r:id="rId31"/>
    <p:sldId id="526" r:id="rId32"/>
    <p:sldId id="546" r:id="rId33"/>
    <p:sldId id="540" r:id="rId34"/>
    <p:sldId id="261" r:id="rId35"/>
    <p:sldId id="541" r:id="rId36"/>
    <p:sldId id="439" r:id="rId37"/>
    <p:sldId id="494" r:id="rId38"/>
    <p:sldId id="495" r:id="rId39"/>
    <p:sldId id="523" r:id="rId40"/>
    <p:sldId id="530" r:id="rId41"/>
    <p:sldId id="527" r:id="rId42"/>
    <p:sldId id="559" r:id="rId43"/>
    <p:sldId id="418" r:id="rId44"/>
    <p:sldId id="452" r:id="rId45"/>
    <p:sldId id="542" r:id="rId46"/>
    <p:sldId id="506" r:id="rId47"/>
    <p:sldId id="524" r:id="rId48"/>
    <p:sldId id="446" r:id="rId49"/>
  </p:sldIdLst>
  <p:sldSz cx="9144000" cy="6858000" type="screen4x3"/>
  <p:notesSz cx="6797675" cy="9926638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nne Hjorth" initials="SH" lastIdx="0" clrIdx="0">
    <p:extLst>
      <p:ext uri="{19B8F6BF-5375-455C-9EA6-DF929625EA0E}">
        <p15:presenceInfo xmlns:p15="http://schemas.microsoft.com/office/powerpoint/2012/main" userId="S-1-5-21-2120015445-2310810768-565382306-5031" providerId="AD"/>
      </p:ext>
    </p:extLst>
  </p:cmAuthor>
  <p:cmAuthor id="2" name="Kenneth Jensen" initials="KJ" lastIdx="1" clrIdx="1">
    <p:extLst>
      <p:ext uri="{19B8F6BF-5375-455C-9EA6-DF929625EA0E}">
        <p15:presenceInfo xmlns:p15="http://schemas.microsoft.com/office/powerpoint/2012/main" userId="S::kenje@ikast-brande.dk::0f4fdbdf-dd11-4ad1-882d-1c5f9a15684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B92D"/>
    <a:srgbClr val="B8000C"/>
    <a:srgbClr val="A7A9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7" autoAdjust="0"/>
    <p:restoredTop sz="81878" autoAdjust="0"/>
  </p:normalViewPr>
  <p:slideViewPr>
    <p:cSldViewPr>
      <p:cViewPr varScale="1">
        <p:scale>
          <a:sx n="81" d="100"/>
          <a:sy n="81" d="100"/>
        </p:scale>
        <p:origin x="917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-9664"/>
    </p:cViewPr>
  </p:sorterViewPr>
  <p:notesViewPr>
    <p:cSldViewPr>
      <p:cViewPr varScale="1">
        <p:scale>
          <a:sx n="81" d="100"/>
          <a:sy n="81" d="100"/>
        </p:scale>
        <p:origin x="3996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l">
              <a:defRPr sz="13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r">
              <a:defRPr sz="1300"/>
            </a:lvl1pPr>
          </a:lstStyle>
          <a:p>
            <a:fld id="{B408819E-D6E3-419C-ACD9-B56174F2BB9C}" type="datetimeFigureOut">
              <a:rPr lang="da-DK" smtClean="0"/>
              <a:t>21-08-2025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62" tIns="47781" rIns="95562" bIns="47781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5562" tIns="47781" rIns="95562" bIns="47781" rtlCol="0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945659" cy="498055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l">
              <a:defRPr sz="13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5"/>
            <a:ext cx="2945659" cy="498055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r">
              <a:defRPr sz="1300"/>
            </a:lvl1pPr>
          </a:lstStyle>
          <a:p>
            <a:fld id="{8B896A27-8923-40A3-8ED8-8FD3B0E7C7E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1820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BELLISBO 40 MIO. ER OVER 25 ÅR CA. 2 MIO. KR. ÅRLIGT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96A27-8923-40A3-8ED8-8FD3B0E7C7E8}" type="slidenum">
              <a:rPr lang="da-DK" smtClean="0"/>
              <a:t>46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96352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8532440" y="840432"/>
            <a:ext cx="404734" cy="5828928"/>
          </a:xfrm>
          <a:prstGeom prst="rect">
            <a:avLst/>
          </a:prstGeom>
          <a:solidFill>
            <a:srgbClr val="B8000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187624" y="3261816"/>
            <a:ext cx="4032448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187624" y="1772816"/>
            <a:ext cx="6266928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8" name="Rektangel 7"/>
          <p:cNvSpPr/>
          <p:nvPr userDrawn="1"/>
        </p:nvSpPr>
        <p:spPr>
          <a:xfrm rot="16200000">
            <a:off x="4513648" y="2227719"/>
            <a:ext cx="116703" cy="9144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9" name="Billed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978" y="332656"/>
            <a:ext cx="1075196" cy="355227"/>
          </a:xfrm>
          <a:prstGeom prst="rect">
            <a:avLst/>
          </a:prstGeom>
        </p:spPr>
      </p:pic>
      <p:sp>
        <p:nvSpPr>
          <p:cNvPr id="10" name="Rektangel 9"/>
          <p:cNvSpPr/>
          <p:nvPr userDrawn="1"/>
        </p:nvSpPr>
        <p:spPr>
          <a:xfrm>
            <a:off x="8537394" y="0"/>
            <a:ext cx="404734" cy="188640"/>
          </a:xfrm>
          <a:prstGeom prst="rect">
            <a:avLst/>
          </a:prstGeom>
          <a:solidFill>
            <a:srgbClr val="E9B92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" name="Billede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01" b="27309"/>
          <a:stretch/>
        </p:blipFill>
        <p:spPr>
          <a:xfrm>
            <a:off x="2735288" y="2060848"/>
            <a:ext cx="6408712" cy="46805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807293"/>
            <a:ext cx="6707088" cy="1143000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611560" y="2132856"/>
            <a:ext cx="6707088" cy="4205064"/>
          </a:xfrm>
        </p:spPr>
        <p:txBody>
          <a:bodyPr vert="eaVert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Rektangel 6"/>
          <p:cNvSpPr/>
          <p:nvPr userDrawn="1"/>
        </p:nvSpPr>
        <p:spPr>
          <a:xfrm>
            <a:off x="8532440" y="840432"/>
            <a:ext cx="404734" cy="5828928"/>
          </a:xfrm>
          <a:prstGeom prst="rect">
            <a:avLst/>
          </a:prstGeom>
          <a:solidFill>
            <a:srgbClr val="B8000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ktangel 7"/>
          <p:cNvSpPr/>
          <p:nvPr userDrawn="1"/>
        </p:nvSpPr>
        <p:spPr>
          <a:xfrm rot="16200000">
            <a:off x="4513648" y="2227719"/>
            <a:ext cx="116703" cy="9144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9" name="Billed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978" y="332656"/>
            <a:ext cx="1075196" cy="355227"/>
          </a:xfrm>
          <a:prstGeom prst="rect">
            <a:avLst/>
          </a:prstGeom>
        </p:spPr>
      </p:pic>
      <p:sp>
        <p:nvSpPr>
          <p:cNvPr id="10" name="Rektangel 9"/>
          <p:cNvSpPr/>
          <p:nvPr userDrawn="1"/>
        </p:nvSpPr>
        <p:spPr>
          <a:xfrm>
            <a:off x="8537394" y="0"/>
            <a:ext cx="404734" cy="188640"/>
          </a:xfrm>
          <a:prstGeom prst="rect">
            <a:avLst/>
          </a:prstGeom>
          <a:solidFill>
            <a:srgbClr val="E9B92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588224" y="836712"/>
            <a:ext cx="822920" cy="5530626"/>
          </a:xfrm>
        </p:spPr>
        <p:txBody>
          <a:bodyPr vert="eaVert"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673224" y="836712"/>
            <a:ext cx="5554960" cy="5530626"/>
          </a:xfrm>
        </p:spPr>
        <p:txBody>
          <a:bodyPr vert="eaVert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Rektangel 6"/>
          <p:cNvSpPr/>
          <p:nvPr userDrawn="1"/>
        </p:nvSpPr>
        <p:spPr>
          <a:xfrm>
            <a:off x="8532440" y="840432"/>
            <a:ext cx="404734" cy="5828928"/>
          </a:xfrm>
          <a:prstGeom prst="rect">
            <a:avLst/>
          </a:prstGeom>
          <a:solidFill>
            <a:srgbClr val="B8000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ktangel 7"/>
          <p:cNvSpPr/>
          <p:nvPr userDrawn="1"/>
        </p:nvSpPr>
        <p:spPr>
          <a:xfrm rot="16200000">
            <a:off x="4513648" y="2227719"/>
            <a:ext cx="116703" cy="9144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9" name="Billed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978" y="332656"/>
            <a:ext cx="1075196" cy="355227"/>
          </a:xfrm>
          <a:prstGeom prst="rect">
            <a:avLst/>
          </a:prstGeom>
        </p:spPr>
      </p:pic>
      <p:sp>
        <p:nvSpPr>
          <p:cNvPr id="10" name="Rektangel 9"/>
          <p:cNvSpPr/>
          <p:nvPr userDrawn="1"/>
        </p:nvSpPr>
        <p:spPr>
          <a:xfrm>
            <a:off x="8537394" y="0"/>
            <a:ext cx="404734" cy="188640"/>
          </a:xfrm>
          <a:prstGeom prst="rect">
            <a:avLst/>
          </a:prstGeom>
          <a:solidFill>
            <a:srgbClr val="E9B92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1005983"/>
            <a:ext cx="6923112" cy="1143000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11560" y="2331546"/>
            <a:ext cx="6923112" cy="4133056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Rektangel 6"/>
          <p:cNvSpPr/>
          <p:nvPr userDrawn="1"/>
        </p:nvSpPr>
        <p:spPr>
          <a:xfrm>
            <a:off x="8532440" y="840432"/>
            <a:ext cx="404734" cy="5828928"/>
          </a:xfrm>
          <a:prstGeom prst="rect">
            <a:avLst/>
          </a:prstGeom>
          <a:solidFill>
            <a:srgbClr val="B8000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ktangel 7"/>
          <p:cNvSpPr/>
          <p:nvPr userDrawn="1"/>
        </p:nvSpPr>
        <p:spPr>
          <a:xfrm rot="16200000">
            <a:off x="4513648" y="2227719"/>
            <a:ext cx="116703" cy="9144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9" name="Billed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978" y="332656"/>
            <a:ext cx="1075196" cy="355227"/>
          </a:xfrm>
          <a:prstGeom prst="rect">
            <a:avLst/>
          </a:prstGeom>
        </p:spPr>
      </p:pic>
      <p:sp>
        <p:nvSpPr>
          <p:cNvPr id="10" name="Rektangel 9"/>
          <p:cNvSpPr/>
          <p:nvPr userDrawn="1"/>
        </p:nvSpPr>
        <p:spPr>
          <a:xfrm>
            <a:off x="8537394" y="0"/>
            <a:ext cx="404734" cy="188640"/>
          </a:xfrm>
          <a:prstGeom prst="rect">
            <a:avLst/>
          </a:prstGeom>
          <a:solidFill>
            <a:srgbClr val="E9B92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4299173"/>
            <a:ext cx="687402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11560" y="2798986"/>
            <a:ext cx="687402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7" name="Rektangel 6"/>
          <p:cNvSpPr/>
          <p:nvPr userDrawn="1"/>
        </p:nvSpPr>
        <p:spPr>
          <a:xfrm>
            <a:off x="8532440" y="840432"/>
            <a:ext cx="404734" cy="5828928"/>
          </a:xfrm>
          <a:prstGeom prst="rect">
            <a:avLst/>
          </a:prstGeom>
          <a:solidFill>
            <a:srgbClr val="B8000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ktangel 7"/>
          <p:cNvSpPr/>
          <p:nvPr userDrawn="1"/>
        </p:nvSpPr>
        <p:spPr>
          <a:xfrm rot="16200000">
            <a:off x="4513648" y="2227719"/>
            <a:ext cx="116703" cy="9144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9" name="Billed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978" y="332656"/>
            <a:ext cx="1075196" cy="355227"/>
          </a:xfrm>
          <a:prstGeom prst="rect">
            <a:avLst/>
          </a:prstGeom>
        </p:spPr>
      </p:pic>
      <p:sp>
        <p:nvSpPr>
          <p:cNvPr id="10" name="Rektangel 9"/>
          <p:cNvSpPr/>
          <p:nvPr userDrawn="1"/>
        </p:nvSpPr>
        <p:spPr>
          <a:xfrm>
            <a:off x="8537394" y="0"/>
            <a:ext cx="404734" cy="188640"/>
          </a:xfrm>
          <a:prstGeom prst="rect">
            <a:avLst/>
          </a:prstGeom>
          <a:solidFill>
            <a:srgbClr val="E9B92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7067128" cy="1143000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2162274"/>
            <a:ext cx="3250704" cy="4205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211960" y="2162274"/>
            <a:ext cx="3312368" cy="4205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8" name="Rektangel 7"/>
          <p:cNvSpPr/>
          <p:nvPr userDrawn="1"/>
        </p:nvSpPr>
        <p:spPr>
          <a:xfrm>
            <a:off x="8532440" y="840432"/>
            <a:ext cx="404734" cy="5828928"/>
          </a:xfrm>
          <a:prstGeom prst="rect">
            <a:avLst/>
          </a:prstGeom>
          <a:solidFill>
            <a:srgbClr val="B8000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Rektangel 8"/>
          <p:cNvSpPr/>
          <p:nvPr userDrawn="1"/>
        </p:nvSpPr>
        <p:spPr>
          <a:xfrm rot="16200000">
            <a:off x="4513648" y="2227719"/>
            <a:ext cx="116703" cy="9144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0" name="Billed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978" y="332656"/>
            <a:ext cx="1075196" cy="355227"/>
          </a:xfrm>
          <a:prstGeom prst="rect">
            <a:avLst/>
          </a:prstGeom>
        </p:spPr>
      </p:pic>
      <p:sp>
        <p:nvSpPr>
          <p:cNvPr id="11" name="Rektangel 10"/>
          <p:cNvSpPr/>
          <p:nvPr userDrawn="1"/>
        </p:nvSpPr>
        <p:spPr>
          <a:xfrm>
            <a:off x="8537394" y="0"/>
            <a:ext cx="404734" cy="188640"/>
          </a:xfrm>
          <a:prstGeom prst="rect">
            <a:avLst/>
          </a:prstGeom>
          <a:solidFill>
            <a:srgbClr val="E9B92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1215" y="880691"/>
            <a:ext cx="692311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01215" y="2141166"/>
            <a:ext cx="317869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01215" y="2780928"/>
            <a:ext cx="3178696" cy="363038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355976" y="2141166"/>
            <a:ext cx="316835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355976" y="2780928"/>
            <a:ext cx="3168352" cy="363038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0" name="Rektangel 9"/>
          <p:cNvSpPr/>
          <p:nvPr userDrawn="1"/>
        </p:nvSpPr>
        <p:spPr>
          <a:xfrm>
            <a:off x="8532440" y="840432"/>
            <a:ext cx="404734" cy="5828928"/>
          </a:xfrm>
          <a:prstGeom prst="rect">
            <a:avLst/>
          </a:prstGeom>
          <a:solidFill>
            <a:srgbClr val="B8000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Rektangel 10"/>
          <p:cNvSpPr/>
          <p:nvPr userDrawn="1"/>
        </p:nvSpPr>
        <p:spPr>
          <a:xfrm rot="16200000">
            <a:off x="4513648" y="2227719"/>
            <a:ext cx="116703" cy="9144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2" name="Billed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978" y="332656"/>
            <a:ext cx="1075196" cy="355227"/>
          </a:xfrm>
          <a:prstGeom prst="rect">
            <a:avLst/>
          </a:prstGeom>
        </p:spPr>
      </p:pic>
      <p:sp>
        <p:nvSpPr>
          <p:cNvPr id="13" name="Rektangel 12"/>
          <p:cNvSpPr/>
          <p:nvPr userDrawn="1"/>
        </p:nvSpPr>
        <p:spPr>
          <a:xfrm>
            <a:off x="8537394" y="0"/>
            <a:ext cx="404734" cy="188640"/>
          </a:xfrm>
          <a:prstGeom prst="rect">
            <a:avLst/>
          </a:prstGeom>
          <a:solidFill>
            <a:srgbClr val="E9B92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836712"/>
            <a:ext cx="6923112" cy="1143000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6" name="Rektangel 5"/>
          <p:cNvSpPr/>
          <p:nvPr userDrawn="1"/>
        </p:nvSpPr>
        <p:spPr>
          <a:xfrm>
            <a:off x="8532440" y="840432"/>
            <a:ext cx="404734" cy="5828928"/>
          </a:xfrm>
          <a:prstGeom prst="rect">
            <a:avLst/>
          </a:prstGeom>
          <a:solidFill>
            <a:srgbClr val="B8000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Rektangel 6"/>
          <p:cNvSpPr/>
          <p:nvPr userDrawn="1"/>
        </p:nvSpPr>
        <p:spPr>
          <a:xfrm rot="16200000">
            <a:off x="4513648" y="2227719"/>
            <a:ext cx="116703" cy="9144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978" y="332656"/>
            <a:ext cx="1075196" cy="355227"/>
          </a:xfrm>
          <a:prstGeom prst="rect">
            <a:avLst/>
          </a:prstGeom>
        </p:spPr>
      </p:pic>
      <p:sp>
        <p:nvSpPr>
          <p:cNvPr id="9" name="Rektangel 8"/>
          <p:cNvSpPr/>
          <p:nvPr userDrawn="1"/>
        </p:nvSpPr>
        <p:spPr>
          <a:xfrm>
            <a:off x="8537394" y="0"/>
            <a:ext cx="404734" cy="188640"/>
          </a:xfrm>
          <a:prstGeom prst="rect">
            <a:avLst/>
          </a:prstGeom>
          <a:solidFill>
            <a:srgbClr val="E9B92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 userDrawn="1"/>
        </p:nvSpPr>
        <p:spPr>
          <a:xfrm>
            <a:off x="8532440" y="840432"/>
            <a:ext cx="404734" cy="5828928"/>
          </a:xfrm>
          <a:prstGeom prst="rect">
            <a:avLst/>
          </a:prstGeom>
          <a:solidFill>
            <a:srgbClr val="B8000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Rektangel 5"/>
          <p:cNvSpPr/>
          <p:nvPr userDrawn="1"/>
        </p:nvSpPr>
        <p:spPr>
          <a:xfrm rot="16200000">
            <a:off x="4513648" y="2227719"/>
            <a:ext cx="116703" cy="9144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7" name="Billed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978" y="332656"/>
            <a:ext cx="1075196" cy="355227"/>
          </a:xfrm>
          <a:prstGeom prst="rect">
            <a:avLst/>
          </a:prstGeom>
        </p:spPr>
      </p:pic>
      <p:sp>
        <p:nvSpPr>
          <p:cNvPr id="8" name="Rektangel 7"/>
          <p:cNvSpPr/>
          <p:nvPr userDrawn="1"/>
        </p:nvSpPr>
        <p:spPr>
          <a:xfrm>
            <a:off x="8537394" y="0"/>
            <a:ext cx="404734" cy="188640"/>
          </a:xfrm>
          <a:prstGeom prst="rect">
            <a:avLst/>
          </a:prstGeom>
          <a:solidFill>
            <a:srgbClr val="E9B92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0054" y="836711"/>
            <a:ext cx="26746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707904" y="836712"/>
            <a:ext cx="3661246" cy="553221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590054" y="1998762"/>
            <a:ext cx="2674639" cy="43701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8" name="Rektangel 7"/>
          <p:cNvSpPr/>
          <p:nvPr userDrawn="1"/>
        </p:nvSpPr>
        <p:spPr>
          <a:xfrm>
            <a:off x="8532440" y="840432"/>
            <a:ext cx="404734" cy="5828928"/>
          </a:xfrm>
          <a:prstGeom prst="rect">
            <a:avLst/>
          </a:prstGeom>
          <a:solidFill>
            <a:srgbClr val="B8000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Rektangel 8"/>
          <p:cNvSpPr/>
          <p:nvPr userDrawn="1"/>
        </p:nvSpPr>
        <p:spPr>
          <a:xfrm rot="16200000">
            <a:off x="4513648" y="2227719"/>
            <a:ext cx="116703" cy="9144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0" name="Billed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978" y="332656"/>
            <a:ext cx="1075196" cy="355227"/>
          </a:xfrm>
          <a:prstGeom prst="rect">
            <a:avLst/>
          </a:prstGeom>
        </p:spPr>
      </p:pic>
      <p:sp>
        <p:nvSpPr>
          <p:cNvPr id="11" name="Rektangel 10"/>
          <p:cNvSpPr/>
          <p:nvPr userDrawn="1"/>
        </p:nvSpPr>
        <p:spPr>
          <a:xfrm>
            <a:off x="8537394" y="0"/>
            <a:ext cx="404734" cy="188640"/>
          </a:xfrm>
          <a:prstGeom prst="rect">
            <a:avLst/>
          </a:prstGeom>
          <a:solidFill>
            <a:srgbClr val="E9B92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87624" y="5055567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187624" y="867742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187624" y="5622305"/>
            <a:ext cx="5486400" cy="50993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8" name="Rektangel 7"/>
          <p:cNvSpPr/>
          <p:nvPr userDrawn="1"/>
        </p:nvSpPr>
        <p:spPr>
          <a:xfrm>
            <a:off x="8532440" y="840432"/>
            <a:ext cx="404734" cy="5828928"/>
          </a:xfrm>
          <a:prstGeom prst="rect">
            <a:avLst/>
          </a:prstGeom>
          <a:solidFill>
            <a:srgbClr val="B8000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Rektangel 8"/>
          <p:cNvSpPr/>
          <p:nvPr userDrawn="1"/>
        </p:nvSpPr>
        <p:spPr>
          <a:xfrm rot="16200000">
            <a:off x="4513648" y="2227719"/>
            <a:ext cx="116703" cy="9144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0" name="Billed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978" y="332656"/>
            <a:ext cx="1075196" cy="355227"/>
          </a:xfrm>
          <a:prstGeom prst="rect">
            <a:avLst/>
          </a:prstGeom>
        </p:spPr>
      </p:pic>
      <p:sp>
        <p:nvSpPr>
          <p:cNvPr id="11" name="Rektangel 10"/>
          <p:cNvSpPr/>
          <p:nvPr userDrawn="1"/>
        </p:nvSpPr>
        <p:spPr>
          <a:xfrm>
            <a:off x="8537394" y="0"/>
            <a:ext cx="404734" cy="188640"/>
          </a:xfrm>
          <a:prstGeom prst="rect">
            <a:avLst/>
          </a:prstGeom>
          <a:solidFill>
            <a:srgbClr val="E9B92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1356262" y="918199"/>
            <a:ext cx="674413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titeltypografi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1356262" y="2243761"/>
            <a:ext cx="6744129" cy="39935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Klik for at redigere typografi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5" name="Rektangel 4"/>
          <p:cNvSpPr/>
          <p:nvPr userDrawn="1"/>
        </p:nvSpPr>
        <p:spPr>
          <a:xfrm rot="16200000">
            <a:off x="4513648" y="2227719"/>
            <a:ext cx="116703" cy="9144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kast-brande.dk/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titel 1"/>
          <p:cNvSpPr>
            <a:spLocks noGrp="1"/>
          </p:cNvSpPr>
          <p:nvPr>
            <p:ph type="subTitle" idx="1"/>
          </p:nvPr>
        </p:nvSpPr>
        <p:spPr>
          <a:xfrm>
            <a:off x="1187624" y="3261816"/>
            <a:ext cx="4032448" cy="2543448"/>
          </a:xfrm>
        </p:spPr>
        <p:txBody>
          <a:bodyPr>
            <a:normAutofit/>
          </a:bodyPr>
          <a:lstStyle/>
          <a:p>
            <a:r>
              <a:rPr lang="da-DK" dirty="0"/>
              <a:t>v/Kenneth Jensen</a:t>
            </a:r>
          </a:p>
          <a:p>
            <a:r>
              <a:rPr lang="da-DK" dirty="0"/>
              <a:t>Teknik &amp; Stabsdirektør</a:t>
            </a:r>
          </a:p>
          <a:p>
            <a:r>
              <a:rPr lang="da-DK" dirty="0"/>
              <a:t>20/21 Aug. 2025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83568" y="764704"/>
            <a:ext cx="7272808" cy="1143000"/>
          </a:xfrm>
        </p:spPr>
        <p:txBody>
          <a:bodyPr>
            <a:noAutofit/>
          </a:bodyPr>
          <a:lstStyle/>
          <a:p>
            <a:pPr algn="ctr"/>
            <a:r>
              <a:rPr lang="da-DK" sz="4800" dirty="0"/>
              <a:t>BASISBUDGET 2026</a:t>
            </a:r>
          </a:p>
        </p:txBody>
      </p:sp>
    </p:spTree>
    <p:extLst>
      <p:ext uri="{BB962C8B-B14F-4D97-AF65-F5344CB8AC3E}">
        <p14:creationId xmlns:p14="http://schemas.microsoft.com/office/powerpoint/2010/main" val="13943292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6923112" cy="1143000"/>
          </a:xfrm>
        </p:spPr>
        <p:txBody>
          <a:bodyPr>
            <a:normAutofit/>
          </a:bodyPr>
          <a:lstStyle/>
          <a:p>
            <a:r>
              <a:rPr lang="da-DK" dirty="0">
                <a:solidFill>
                  <a:prstClr val="black"/>
                </a:solidFill>
              </a:rPr>
              <a:t>BASISBUDGET</a:t>
            </a:r>
            <a:br>
              <a:rPr lang="da-DK" dirty="0">
                <a:solidFill>
                  <a:prstClr val="black"/>
                </a:solidFill>
              </a:rPr>
            </a:br>
            <a:r>
              <a:rPr lang="da-DK" sz="2200" dirty="0">
                <a:solidFill>
                  <a:prstClr val="black"/>
                </a:solidFill>
              </a:rPr>
              <a:t>(INDTÆGTSSIDEN)</a:t>
            </a:r>
            <a:endParaRPr lang="da-DK" sz="22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11560" y="1412776"/>
            <a:ext cx="6923112" cy="5051826"/>
          </a:xfrm>
        </p:spPr>
        <p:txBody>
          <a:bodyPr/>
          <a:lstStyle/>
          <a:p>
            <a:r>
              <a:rPr lang="da-DK" sz="2800" dirty="0"/>
              <a:t>INDTÆGTERNE ER ØGET </a:t>
            </a:r>
          </a:p>
          <a:p>
            <a:r>
              <a:rPr lang="da-DK" sz="2800" dirty="0"/>
              <a:t>SELSKABSSKATTEN I 2026 ER STADIG FORHOLDSVIS HØJ – MEN UNDER PROGNOSEN</a:t>
            </a:r>
          </a:p>
          <a:p>
            <a:r>
              <a:rPr lang="da-DK" sz="2800" dirty="0"/>
              <a:t>I OVERSLAGSÅRENE KORRIGERER VI</a:t>
            </a:r>
          </a:p>
          <a:p>
            <a:endParaRPr lang="da-DK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D5CC050F-8A10-47ED-ADA7-68545B7C3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653136"/>
            <a:ext cx="8056779" cy="137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3223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B5A39FBF-18CE-4387-A089-FFC2A71AE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5" y="2060848"/>
            <a:ext cx="7975741" cy="4551912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6A5BD696-C550-43D4-B7E9-53848181BCEC}"/>
              </a:ext>
            </a:extLst>
          </p:cNvPr>
          <p:cNvSpPr txBox="1">
            <a:spLocks/>
          </p:cNvSpPr>
          <p:nvPr/>
        </p:nvSpPr>
        <p:spPr>
          <a:xfrm>
            <a:off x="611560" y="1005983"/>
            <a:ext cx="6923112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da-DK" dirty="0">
                <a:solidFill>
                  <a:prstClr val="black"/>
                </a:solidFill>
              </a:rPr>
              <a:t>DRIFTSBUDGET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264682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A910CD5F-97AF-4D1C-B19B-C473BBCF4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04311"/>
            <a:ext cx="7240010" cy="664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8648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384312"/>
            <a:ext cx="6923112" cy="1143000"/>
          </a:xfrm>
        </p:spPr>
        <p:txBody>
          <a:bodyPr/>
          <a:lstStyle/>
          <a:p>
            <a:r>
              <a:rPr lang="da-DK" dirty="0">
                <a:solidFill>
                  <a:prstClr val="black"/>
                </a:solidFill>
              </a:rPr>
              <a:t>BASISBUDGET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11560" y="1527312"/>
            <a:ext cx="6923112" cy="4133056"/>
          </a:xfrm>
        </p:spPr>
        <p:txBody>
          <a:bodyPr/>
          <a:lstStyle/>
          <a:p>
            <a:pPr marL="0" indent="0">
              <a:buNone/>
            </a:pPr>
            <a:r>
              <a:rPr lang="da-DK" dirty="0"/>
              <a:t>  Udgifterne 2026 afsæt B2025 </a:t>
            </a:r>
          </a:p>
          <a:p>
            <a:endParaRPr lang="da-DK" dirty="0"/>
          </a:p>
          <a:p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F900BC6E-3BC2-4CC2-9B87-F35A1F030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2348880"/>
            <a:ext cx="6239746" cy="354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5140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304056"/>
            <a:ext cx="6923112" cy="1143000"/>
          </a:xfrm>
        </p:spPr>
        <p:txBody>
          <a:bodyPr>
            <a:normAutofit fontScale="90000"/>
          </a:bodyPr>
          <a:lstStyle/>
          <a:p>
            <a:r>
              <a:rPr lang="da-DK" dirty="0">
                <a:solidFill>
                  <a:prstClr val="black"/>
                </a:solidFill>
              </a:rPr>
              <a:t>TEKNISKE KORREKTIONER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899592" y="1772816"/>
            <a:ext cx="6923112" cy="4133056"/>
          </a:xfrm>
        </p:spPr>
        <p:txBody>
          <a:bodyPr>
            <a:normAutofit fontScale="92500" lnSpcReduction="10000"/>
          </a:bodyPr>
          <a:lstStyle/>
          <a:p>
            <a:r>
              <a:rPr lang="da-DK" dirty="0"/>
              <a:t>PRIS &amp; LØN FREMSKR. 89 MIO. KR. </a:t>
            </a:r>
          </a:p>
          <a:p>
            <a:endParaRPr lang="da-DK" b="1" dirty="0"/>
          </a:p>
          <a:p>
            <a:r>
              <a:rPr lang="da-DK" b="1" dirty="0"/>
              <a:t>TEKNISKE KORREKTIONER:</a:t>
            </a:r>
          </a:p>
          <a:p>
            <a:pPr lvl="1"/>
            <a:r>
              <a:rPr lang="da-DK" dirty="0"/>
              <a:t>BYRÅDSBESLUTNINGER</a:t>
            </a:r>
          </a:p>
          <a:p>
            <a:pPr lvl="1"/>
            <a:r>
              <a:rPr lang="da-DK" dirty="0"/>
              <a:t>DEMOGRAFI  </a:t>
            </a:r>
            <a:endParaRPr lang="da-DK" u="sng" dirty="0"/>
          </a:p>
          <a:p>
            <a:pPr lvl="1"/>
            <a:r>
              <a:rPr lang="da-DK" dirty="0"/>
              <a:t>LOVÆNDRINGER </a:t>
            </a:r>
          </a:p>
          <a:p>
            <a:pPr lvl="1"/>
            <a:r>
              <a:rPr lang="da-DK" dirty="0"/>
              <a:t>OVERFØRSELSINDKOMSTER</a:t>
            </a:r>
          </a:p>
          <a:p>
            <a:pPr lvl="1"/>
            <a:r>
              <a:rPr lang="da-DK" dirty="0"/>
              <a:t>ÆNDREDE FORUDSÆTNINGER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4932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E174D7-18C7-47B4-9610-096707922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635" y="260648"/>
            <a:ext cx="6923112" cy="1143000"/>
          </a:xfrm>
        </p:spPr>
        <p:txBody>
          <a:bodyPr>
            <a:normAutofit fontScale="90000"/>
          </a:bodyPr>
          <a:lstStyle/>
          <a:p>
            <a:r>
              <a:rPr lang="da-DK" dirty="0"/>
              <a:t>TEKNISKE KORREKTIONER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44A55422-3FF6-48B2-AD9D-6B7FF0A867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541F1DAF-9B9E-4C98-B36A-6FAF41BDB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844824"/>
            <a:ext cx="7441265" cy="433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450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C89AD781-9F4E-497F-8A31-6DB081C51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44624"/>
            <a:ext cx="7704855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4176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2C234855-49CF-4DF3-8A77-B25176149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975" y="280987"/>
            <a:ext cx="6496050" cy="629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1470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>
                <a:solidFill>
                  <a:prstClr val="black"/>
                </a:solidFill>
              </a:rPr>
              <a:t>TEKNISKE KORREKTIONER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da-DK" b="1" dirty="0"/>
              <a:t>DEMOGRAFI</a:t>
            </a:r>
            <a:r>
              <a:rPr lang="da-DK" dirty="0"/>
              <a:t> / BEFOLKNINGSPROGNOSE</a:t>
            </a:r>
          </a:p>
          <a:p>
            <a:endParaRPr lang="da-DK" dirty="0"/>
          </a:p>
          <a:p>
            <a:r>
              <a:rPr lang="da-DK" dirty="0"/>
              <a:t>FORHOLDSVIS FÆRRE I DEN ARBEJDSDYGTIGE ALDER</a:t>
            </a:r>
          </a:p>
          <a:p>
            <a:endParaRPr lang="da-DK" dirty="0"/>
          </a:p>
          <a:p>
            <a:r>
              <a:rPr lang="da-DK" dirty="0"/>
              <a:t>8% FLERE ÆLDRE (+67 ÅRIGE)</a:t>
            </a:r>
          </a:p>
          <a:p>
            <a:endParaRPr lang="da-DK" dirty="0"/>
          </a:p>
          <a:p>
            <a:r>
              <a:rPr lang="da-DK" dirty="0"/>
              <a:t>2,3% FLERE I GRUPPEN 17 – 66 ÅR</a:t>
            </a:r>
          </a:p>
          <a:p>
            <a:endParaRPr lang="da-DK" dirty="0"/>
          </a:p>
          <a:p>
            <a:r>
              <a:rPr lang="da-DK" dirty="0"/>
              <a:t>KONKLUSION: FÆRRE SKAL FORSØRGE FLERE</a:t>
            </a:r>
          </a:p>
          <a:p>
            <a:pPr marL="0" indent="0">
              <a:buNone/>
            </a:pPr>
            <a:endParaRPr lang="da-DK" dirty="0"/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324295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193861FD-A01E-4197-84A0-9D500336E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484784"/>
            <a:ext cx="7431732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695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367259"/>
            <a:ext cx="6923112" cy="1143000"/>
          </a:xfrm>
        </p:spPr>
        <p:txBody>
          <a:bodyPr/>
          <a:lstStyle/>
          <a:p>
            <a:r>
              <a:rPr lang="da-DK" b="1" dirty="0"/>
              <a:t>INDHOLD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11560" y="1556792"/>
            <a:ext cx="6923112" cy="4907810"/>
          </a:xfrm>
        </p:spPr>
        <p:txBody>
          <a:bodyPr>
            <a:normAutofit fontScale="77500" lnSpcReduction="20000"/>
          </a:bodyPr>
          <a:lstStyle/>
          <a:p>
            <a:r>
              <a:rPr lang="da-DK" sz="2900" dirty="0"/>
              <a:t>SIDEN SIDST</a:t>
            </a:r>
          </a:p>
          <a:p>
            <a:pPr marL="0" indent="0">
              <a:buNone/>
            </a:pPr>
            <a:endParaRPr lang="da-DK" sz="2900" dirty="0"/>
          </a:p>
          <a:p>
            <a:r>
              <a:rPr lang="da-DK" sz="2900" u="sng" dirty="0"/>
              <a:t>DEL 1</a:t>
            </a:r>
          </a:p>
          <a:p>
            <a:r>
              <a:rPr lang="da-DK" sz="2900" dirty="0"/>
              <a:t>BASISBUDGET 2026</a:t>
            </a:r>
          </a:p>
          <a:p>
            <a:pPr lvl="1"/>
            <a:r>
              <a:rPr lang="da-DK" sz="2900" dirty="0"/>
              <a:t>RESULTATSOPGØRELSEN 2026</a:t>
            </a:r>
          </a:p>
          <a:p>
            <a:pPr lvl="1"/>
            <a:r>
              <a:rPr lang="da-DK" sz="2900" dirty="0"/>
              <a:t>HVAD ER ET BASISBUDGETTET? </a:t>
            </a:r>
          </a:p>
          <a:p>
            <a:pPr lvl="1"/>
            <a:r>
              <a:rPr lang="da-DK" sz="2900" dirty="0"/>
              <a:t>TEKNISKE KORREKTIONER </a:t>
            </a:r>
          </a:p>
          <a:p>
            <a:pPr lvl="1"/>
            <a:r>
              <a:rPr lang="da-DK" sz="2900" dirty="0"/>
              <a:t>FINANSIERING/TOTAL</a:t>
            </a:r>
          </a:p>
          <a:p>
            <a:endParaRPr lang="da-DK" sz="2900" dirty="0"/>
          </a:p>
          <a:p>
            <a:r>
              <a:rPr lang="da-DK" sz="2900" u="sng" dirty="0"/>
              <a:t>DEL 2</a:t>
            </a:r>
          </a:p>
          <a:p>
            <a:r>
              <a:rPr lang="da-DK" sz="2900" dirty="0"/>
              <a:t>FORSLAG TIL DRIFTSBUDGET 2026</a:t>
            </a:r>
          </a:p>
          <a:p>
            <a:r>
              <a:rPr lang="da-DK" sz="2900" dirty="0"/>
              <a:t>FORSLAG TIL ANLÆGSBUDGET 2026</a:t>
            </a:r>
          </a:p>
          <a:p>
            <a:r>
              <a:rPr lang="da-DK" sz="2900" dirty="0"/>
              <a:t>LIKVIDITET</a:t>
            </a:r>
          </a:p>
          <a:p>
            <a:r>
              <a:rPr lang="da-DK" sz="2900" dirty="0"/>
              <a:t>AFRUNDING</a:t>
            </a:r>
          </a:p>
          <a:p>
            <a:endParaRPr lang="da-DK" dirty="0"/>
          </a:p>
          <a:p>
            <a:pPr marL="457200" lvl="1" indent="0">
              <a:buNone/>
            </a:pPr>
            <a:endParaRPr lang="da-DK" dirty="0"/>
          </a:p>
          <a:p>
            <a:pPr marL="457200" lvl="1" indent="0">
              <a:buNone/>
            </a:pPr>
            <a:endParaRPr lang="da-DK" dirty="0"/>
          </a:p>
          <a:p>
            <a:pPr marL="457200" lvl="1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635031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6104" y="383341"/>
            <a:ext cx="6923112" cy="1143000"/>
          </a:xfrm>
        </p:spPr>
        <p:txBody>
          <a:bodyPr>
            <a:normAutofit fontScale="90000"/>
          </a:bodyPr>
          <a:lstStyle/>
          <a:p>
            <a:r>
              <a:rPr lang="da-DK" dirty="0"/>
              <a:t>TEKNISKE KORREKTIONER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06104" y="1772816"/>
            <a:ext cx="6923112" cy="4315619"/>
          </a:xfrm>
        </p:spPr>
        <p:txBody>
          <a:bodyPr/>
          <a:lstStyle/>
          <a:p>
            <a:pPr marL="0" indent="0">
              <a:buNone/>
            </a:pPr>
            <a:r>
              <a:rPr lang="da-DK" sz="2400" dirty="0"/>
              <a:t>   SAMLET OVERSIGT OVER DEMOGRAFI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0F4ED2CC-C1EC-4B6F-91BB-42710E815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3212976"/>
            <a:ext cx="8130911" cy="326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1001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19E5DF-F415-4E10-8993-026454A04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BASISBUDGET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65903ECC-C292-4DB0-B842-674DEC299F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SAMLET OVERBLIK OVER BETINGEDE BEVILLINGER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DCA3E1D9-31A1-4B72-9AF7-0D93298D4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744931"/>
            <a:ext cx="8189676" cy="162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1452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6923112" cy="1143000"/>
          </a:xfrm>
        </p:spPr>
        <p:txBody>
          <a:bodyPr>
            <a:normAutofit/>
          </a:bodyPr>
          <a:lstStyle/>
          <a:p>
            <a:r>
              <a:rPr lang="da-DK" dirty="0"/>
              <a:t>TOTAL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70740402-149C-491D-B519-D784A64B4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018" y="1528497"/>
            <a:ext cx="5577012" cy="506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900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6A9B78-B993-42F8-9D07-98AFD1390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KONKLUSION BASISBUDGET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3000DC8-0444-4755-B453-0713C57D6A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ER BUDGETTET I BALANCE?</a:t>
            </a:r>
          </a:p>
          <a:p>
            <a:r>
              <a:rPr lang="da-DK" dirty="0"/>
              <a:t>JA! 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781E02AA-9010-4B88-A941-778AEAD44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3429001"/>
            <a:ext cx="6120680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4688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2A05D1-1179-4836-BF34-9FB7FD47B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KONKLUSION BASISBUDGET</a:t>
            </a:r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1D172C79-0AFF-4BE7-BF6A-7E12641D5F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3212976"/>
            <a:ext cx="6923112" cy="3251626"/>
          </a:xfrm>
        </p:spPr>
        <p:txBody>
          <a:bodyPr/>
          <a:lstStyle/>
          <a:p>
            <a:r>
              <a:rPr lang="da-DK" dirty="0"/>
              <a:t>AFTALT NIVEAU AF ANLÆG 50 MIO. KR. ÅRLIGT</a:t>
            </a:r>
          </a:p>
          <a:p>
            <a:r>
              <a:rPr lang="da-DK" dirty="0"/>
              <a:t>USIKKERHEDSPULJEN LØFTER BUNDEN</a:t>
            </a:r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133350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5A0FB6D7-A5E0-46B5-91B4-A3B7505FB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11" y="1628800"/>
            <a:ext cx="8218407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9579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F7944A-E58E-44FC-BA5C-19C42A043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KONKLUSION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4ADF92A2-3F29-4204-BB48-C8D046DF82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Økonomiudvalget noterer med tilfredshed at budgettet er i balance og udvalget ser ikke anledning til at foretage videre i forhold til at sikre </a:t>
            </a:r>
            <a:r>
              <a:rPr lang="da-DK" dirty="0" err="1"/>
              <a:t>budgetets</a:t>
            </a:r>
            <a:r>
              <a:rPr lang="da-DK" dirty="0"/>
              <a:t> robusthed. Budgetoplægget oversendes derfor til de politiske forhandlinger. </a:t>
            </a:r>
          </a:p>
        </p:txBody>
      </p:sp>
    </p:spTree>
    <p:extLst>
      <p:ext uri="{BB962C8B-B14F-4D97-AF65-F5344CB8AC3E}">
        <p14:creationId xmlns:p14="http://schemas.microsoft.com/office/powerpoint/2010/main" val="2632306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3DE727-8A37-4532-9127-C45D83BFF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DEL 2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46E7722-9360-4D88-80CB-E44AFA1165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FORSLAG TIL POLITISK PRIORITERING I BUDGETFORHANDLINGERNE:</a:t>
            </a:r>
          </a:p>
          <a:p>
            <a:r>
              <a:rPr lang="da-DK" dirty="0"/>
              <a:t>FORSLAG TIL  DRIFTSUDVIDELSER/- INDSKRÆNKNINGER. </a:t>
            </a:r>
          </a:p>
          <a:p>
            <a:r>
              <a:rPr lang="da-DK" dirty="0"/>
              <a:t>FORSLAG TIL ANLÆG</a:t>
            </a:r>
          </a:p>
        </p:txBody>
      </p:sp>
    </p:spTree>
    <p:extLst>
      <p:ext uri="{BB962C8B-B14F-4D97-AF65-F5344CB8AC3E}">
        <p14:creationId xmlns:p14="http://schemas.microsoft.com/office/powerpoint/2010/main" val="16886970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B62708-E373-4E26-AC59-1BFA6C77B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FORSLAG TIL BUDGET 2026 / </a:t>
            </a:r>
            <a:r>
              <a:rPr lang="da-DK" i="1" dirty="0"/>
              <a:t>DRIFT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7BC657A-B450-43D4-867D-098258380B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2708920"/>
            <a:ext cx="6923112" cy="3755682"/>
          </a:xfrm>
        </p:spPr>
        <p:txBody>
          <a:bodyPr>
            <a:normAutofit fontScale="92500" lnSpcReduction="10000"/>
          </a:bodyPr>
          <a:lstStyle/>
          <a:p>
            <a:r>
              <a:rPr lang="da-DK" dirty="0"/>
              <a:t>Forslag henvist fra fagudvalg/byråd: 3,4 mio. kr.</a:t>
            </a:r>
          </a:p>
          <a:p>
            <a:r>
              <a:rPr lang="da-DK" dirty="0"/>
              <a:t>Forslag fremsendt af politisk parti/liste: 47,9 mio. kr.</a:t>
            </a:r>
          </a:p>
          <a:p>
            <a:r>
              <a:rPr lang="da-DK" dirty="0"/>
              <a:t>Forslag fremsendt af foreninger: 0,9 mio. kr.</a:t>
            </a:r>
          </a:p>
          <a:p>
            <a:r>
              <a:rPr lang="da-DK" dirty="0"/>
              <a:t>Forslag fremsendt af direktionen: 6,0 mio. kr.</a:t>
            </a:r>
          </a:p>
        </p:txBody>
      </p:sp>
    </p:spTree>
    <p:extLst>
      <p:ext uri="{BB962C8B-B14F-4D97-AF65-F5344CB8AC3E}">
        <p14:creationId xmlns:p14="http://schemas.microsoft.com/office/powerpoint/2010/main" val="29475072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C5732D66-C0D8-4163-B613-77DCB4FC2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2389791"/>
            <a:ext cx="8176697" cy="190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487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9111" y="332656"/>
            <a:ext cx="6923112" cy="1126873"/>
          </a:xfrm>
        </p:spPr>
        <p:txBody>
          <a:bodyPr>
            <a:norm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da-DK" b="1" dirty="0"/>
              <a:t>SIDEN SIDST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11560" y="1556792"/>
            <a:ext cx="6923112" cy="4907810"/>
          </a:xfrm>
        </p:spPr>
        <p:txBody>
          <a:bodyPr>
            <a:normAutofit/>
          </a:bodyPr>
          <a:lstStyle/>
          <a:p>
            <a:r>
              <a:rPr lang="da-DK" dirty="0"/>
              <a:t>REFORMERNES TID – STADIG USIKKERHEDER </a:t>
            </a:r>
          </a:p>
          <a:p>
            <a:r>
              <a:rPr lang="da-DK" dirty="0"/>
              <a:t>FINANSIERINGSTILSKUD 1,8 MIA. KR. (21 MIO.KR) – KUN I 2026</a:t>
            </a:r>
          </a:p>
          <a:p>
            <a:r>
              <a:rPr lang="da-DK" dirty="0"/>
              <a:t>SELSKABSSKAT OG UDLIGNING </a:t>
            </a:r>
          </a:p>
          <a:p>
            <a:r>
              <a:rPr lang="da-DK" dirty="0"/>
              <a:t>ØVRIGE USIKKERHEDER </a:t>
            </a:r>
          </a:p>
          <a:p>
            <a:pPr marL="0" indent="0">
              <a:buNone/>
            </a:pPr>
            <a:endParaRPr lang="da-DK" dirty="0"/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79933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FC797665-1074-48FF-8F5E-0FC1DD499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0"/>
            <a:ext cx="7776864" cy="663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8772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AB88C4A7-CED1-4FA9-BEBA-41C80DC551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32" y="2132856"/>
            <a:ext cx="8412051" cy="280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8418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0B81E650-B85E-4FD7-A35F-A3A98FB34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0" y="2276872"/>
            <a:ext cx="8396647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5496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4E8EE8-1911-4D16-877F-ED3EF6619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728" y="101399"/>
            <a:ext cx="6923112" cy="1143000"/>
          </a:xfrm>
        </p:spPr>
        <p:txBody>
          <a:bodyPr/>
          <a:lstStyle/>
          <a:p>
            <a:r>
              <a:rPr lang="da-DK" dirty="0"/>
              <a:t>ANLÆG 2026</a:t>
            </a:r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FD7D36AA-D736-4CEB-83E9-95B3202D40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244399"/>
            <a:ext cx="3810084" cy="3008763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311B85AB-6D3D-4828-8E14-DEF51BAED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3966" y="1244399"/>
            <a:ext cx="3995936" cy="3038808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3CF4EA0D-0A31-4262-8A87-3AB638E229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266574"/>
            <a:ext cx="3614424" cy="2383202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341FA9FC-0546-49B6-815F-F4D0EE8B07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1624" y="3986376"/>
            <a:ext cx="4457468" cy="268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4532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26CBD3-5557-4F9D-8F16-CB002E954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38943"/>
            <a:ext cx="6923112" cy="1143000"/>
          </a:xfrm>
        </p:spPr>
        <p:txBody>
          <a:bodyPr/>
          <a:lstStyle/>
          <a:p>
            <a:r>
              <a:rPr lang="da-DK" dirty="0"/>
              <a:t>ANLÆGSBUDGET 2026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FFF7EAA-BC19-44CD-8DAC-DBBD8CEB76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124744"/>
            <a:ext cx="6923112" cy="5339858"/>
          </a:xfrm>
        </p:spPr>
        <p:txBody>
          <a:bodyPr/>
          <a:lstStyle/>
          <a:p>
            <a:r>
              <a:rPr lang="da-DK" dirty="0"/>
              <a:t>Økonomisk politik</a:t>
            </a:r>
            <a:br>
              <a:rPr lang="da-DK" dirty="0"/>
            </a:br>
            <a:r>
              <a:rPr lang="da-DK" dirty="0"/>
              <a:t>punkt 4:</a:t>
            </a:r>
            <a:br>
              <a:rPr lang="da-DK" dirty="0"/>
            </a:br>
            <a:r>
              <a:rPr lang="da-DK" b="1" dirty="0">
                <a:solidFill>
                  <a:srgbClr val="C00000"/>
                </a:solidFill>
              </a:rPr>
              <a:t>50 mio. kr.</a:t>
            </a:r>
          </a:p>
          <a:p>
            <a:endParaRPr lang="da-DK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36066522-3435-442F-9A8F-846EC7A289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021028"/>
            <a:ext cx="2330536" cy="4754092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3581403E-F12E-4FC7-8B25-CB5A34D74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286" y="2899322"/>
            <a:ext cx="5094882" cy="290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9364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26CBD3-5557-4F9D-8F16-CB002E954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38943"/>
            <a:ext cx="6923112" cy="1143000"/>
          </a:xfrm>
        </p:spPr>
        <p:txBody>
          <a:bodyPr>
            <a:normAutofit/>
          </a:bodyPr>
          <a:lstStyle/>
          <a:p>
            <a:r>
              <a:rPr lang="da-DK" dirty="0"/>
              <a:t>ANLÆGSBUDGET 2026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FFF7EAA-BC19-44CD-8DAC-DBBD8CEB76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124744"/>
            <a:ext cx="6923112" cy="5339858"/>
          </a:xfrm>
        </p:spPr>
        <p:txBody>
          <a:bodyPr/>
          <a:lstStyle/>
          <a:p>
            <a:r>
              <a:rPr lang="da-DK" dirty="0"/>
              <a:t>Økonomisk politik</a:t>
            </a:r>
            <a:br>
              <a:rPr lang="da-DK" dirty="0"/>
            </a:br>
            <a:r>
              <a:rPr lang="da-DK" dirty="0"/>
              <a:t>punkt 4:</a:t>
            </a:r>
            <a:br>
              <a:rPr lang="da-DK" dirty="0"/>
            </a:br>
            <a:r>
              <a:rPr lang="da-DK" b="1" dirty="0">
                <a:solidFill>
                  <a:srgbClr val="C00000"/>
                </a:solidFill>
              </a:rPr>
              <a:t>50 mio. kr.</a:t>
            </a:r>
          </a:p>
          <a:p>
            <a:endParaRPr lang="da-DK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36066522-3435-442F-9A8F-846EC7A289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021028"/>
            <a:ext cx="2330536" cy="4754092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12E05A98-036B-4CD0-908A-B8E6A827DE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336" y="2790810"/>
            <a:ext cx="4859808" cy="351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3028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188641"/>
            <a:ext cx="6923112" cy="936104"/>
          </a:xfrm>
        </p:spPr>
        <p:txBody>
          <a:bodyPr/>
          <a:lstStyle/>
          <a:p>
            <a:r>
              <a:rPr lang="da-DK" dirty="0"/>
              <a:t>ANLÆG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00150" y="1124745"/>
            <a:ext cx="6923112" cy="5429199"/>
          </a:xfrm>
        </p:spPr>
        <p:txBody>
          <a:bodyPr>
            <a:normAutofit/>
          </a:bodyPr>
          <a:lstStyle/>
          <a:p>
            <a:r>
              <a:rPr lang="da-DK" dirty="0"/>
              <a:t>IGANGSATTE ANLÆG SOM HAR BUDGET I OVERSLAGSÅR</a:t>
            </a:r>
          </a:p>
          <a:p>
            <a:r>
              <a:rPr lang="da-DK" dirty="0"/>
              <a:t>OPTAGET I BUDGET I OVERSLAGSÅR </a:t>
            </a:r>
          </a:p>
          <a:p>
            <a:r>
              <a:rPr lang="da-DK" dirty="0"/>
              <a:t>FAGUDVALGS HENVISTE</a:t>
            </a:r>
          </a:p>
          <a:p>
            <a:r>
              <a:rPr lang="da-DK" dirty="0"/>
              <a:t>FORSLAG FRA FORENINGER OG LOKALRÅD</a:t>
            </a:r>
          </a:p>
          <a:p>
            <a:r>
              <a:rPr lang="da-DK" dirty="0"/>
              <a:t>FORSLAG FREMSAT AF DIREKTIONEN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241383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F39F6CA7-8565-4405-9CA3-400528D99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30" y="116632"/>
            <a:ext cx="8452195" cy="660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6736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A35F2A1F-1D00-4AAE-8FB5-0A78C6AFC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3" y="2924944"/>
            <a:ext cx="8558507" cy="1557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8772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FB845832-850A-4EE5-8A9E-FD4B67010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795401"/>
            <a:ext cx="8353753" cy="126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9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A972F9-684B-4EA5-8E3A-E4C5EC902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404664"/>
            <a:ext cx="6923112" cy="1143000"/>
          </a:xfrm>
        </p:spPr>
        <p:txBody>
          <a:bodyPr>
            <a:normAutofit fontScale="90000"/>
          </a:bodyPr>
          <a:lstStyle/>
          <a:p>
            <a:r>
              <a:rPr lang="da-DK" dirty="0"/>
              <a:t>ØVRIGE USIKKERHEDER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CFD356C6-027F-419A-98ED-040E718944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575207"/>
            <a:ext cx="8460432" cy="4950137"/>
          </a:xfrm>
        </p:spPr>
      </p:pic>
    </p:spTree>
    <p:extLst>
      <p:ext uri="{BB962C8B-B14F-4D97-AF65-F5344CB8AC3E}">
        <p14:creationId xmlns:p14="http://schemas.microsoft.com/office/powerpoint/2010/main" val="19415975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46C02F4F-58A8-482A-9AD8-BECE99039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552577"/>
            <a:ext cx="8352928" cy="615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4685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FE42D90A-7120-4371-8EF3-CD84A390C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2736"/>
            <a:ext cx="8487719" cy="564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8799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B6E79840-6798-43FA-91EF-4CA53D0A0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4704"/>
            <a:ext cx="8473550" cy="589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5682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7584" y="393398"/>
            <a:ext cx="6923112" cy="1143000"/>
          </a:xfrm>
        </p:spPr>
        <p:txBody>
          <a:bodyPr/>
          <a:lstStyle/>
          <a:p>
            <a:r>
              <a:rPr lang="da-DK" dirty="0"/>
              <a:t>LIKVIDITET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83568" y="1916832"/>
            <a:ext cx="7211144" cy="4547770"/>
          </a:xfrm>
        </p:spPr>
        <p:txBody>
          <a:bodyPr>
            <a:normAutofit fontScale="92500" lnSpcReduction="10000"/>
          </a:bodyPr>
          <a:lstStyle/>
          <a:p>
            <a:r>
              <a:rPr lang="da-DK" dirty="0"/>
              <a:t>LIKVIDITET KASSEKREDITREGLEN</a:t>
            </a:r>
            <a:br>
              <a:rPr lang="da-DK" dirty="0"/>
            </a:br>
            <a:r>
              <a:rPr lang="da-DK" dirty="0"/>
              <a:t>3 MDR. GENNEMSNIT: 500 MIO. KR. 1 ÅR GENNEMSNIT: 390 MIO. KR.</a:t>
            </a:r>
          </a:p>
          <a:p>
            <a:pPr marL="0" indent="0">
              <a:buNone/>
            </a:pPr>
            <a:endParaRPr lang="da-DK" dirty="0"/>
          </a:p>
          <a:p>
            <a:r>
              <a:rPr lang="da-DK" dirty="0"/>
              <a:t>LÅNEOPTAGELSE til BELLISBO INDREGNET</a:t>
            </a:r>
            <a:br>
              <a:rPr lang="da-DK" dirty="0"/>
            </a:br>
            <a:endParaRPr lang="da-DK" dirty="0"/>
          </a:p>
          <a:p>
            <a:r>
              <a:rPr lang="da-DK" dirty="0"/>
              <a:t>AFDRAG PÅ GÆLD DE KOMMENDE (FÅ) ÅR CA. 45 MIO. KR.</a:t>
            </a:r>
          </a:p>
        </p:txBody>
      </p:sp>
    </p:spTree>
    <p:extLst>
      <p:ext uri="{BB962C8B-B14F-4D97-AF65-F5344CB8AC3E}">
        <p14:creationId xmlns:p14="http://schemas.microsoft.com/office/powerpoint/2010/main" val="25451486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0444" y="116632"/>
            <a:ext cx="6923112" cy="1143000"/>
          </a:xfrm>
        </p:spPr>
        <p:txBody>
          <a:bodyPr>
            <a:normAutofit/>
          </a:bodyPr>
          <a:lstStyle/>
          <a:p>
            <a:r>
              <a:rPr lang="da-DK" dirty="0"/>
              <a:t>LIKVIDITET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12688D3F-F5D1-4B50-9BA6-640EBB1EC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4784"/>
            <a:ext cx="8479381" cy="421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1560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C7D4C49E-712D-402F-A93E-A1B6CA8F2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692696"/>
            <a:ext cx="4320480" cy="4176464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E66ED64E-35B8-4165-95B4-19E322B58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1196752"/>
            <a:ext cx="2880320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6733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0DDB107A-48D5-4503-A90D-ABB8B5A8D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3" y="1628800"/>
            <a:ext cx="8354105" cy="464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5877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6923112" cy="1143000"/>
          </a:xfrm>
        </p:spPr>
        <p:txBody>
          <a:bodyPr/>
          <a:lstStyle/>
          <a:p>
            <a:r>
              <a:rPr lang="da-DK" dirty="0"/>
              <a:t>AFRUNDING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83568" y="1844824"/>
            <a:ext cx="7560840" cy="4392488"/>
          </a:xfrm>
        </p:spPr>
        <p:txBody>
          <a:bodyPr/>
          <a:lstStyle/>
          <a:p>
            <a:pPr marL="0" indent="0">
              <a:buNone/>
            </a:pPr>
            <a:r>
              <a:rPr lang="da-DK" dirty="0"/>
              <a:t>AFTENENS SLIDES OG BUDGETBOG 1 OG 2 TILGÆNGELIG PÅ IKAST-BRANDE.DK</a:t>
            </a:r>
          </a:p>
          <a:p>
            <a:pPr marL="0" indent="0">
              <a:buNone/>
            </a:pPr>
            <a:r>
              <a:rPr lang="da-DK" sz="1800" b="1" dirty="0">
                <a:solidFill>
                  <a:srgbClr val="E01F2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Offentligt møde om budget 2026</a:t>
            </a:r>
            <a:br>
              <a:rPr lang="da-D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endParaRPr lang="da-DK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da-D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Der inviteres til offentligt møde, hvor der orienteres om Ikast-Brande Kommunes budget for 2025. i Remisen Brande.</a:t>
            </a:r>
            <a:br>
              <a:rPr lang="da-DK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da-DK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Tid</a:t>
            </a:r>
            <a:r>
              <a:rPr lang="da-D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: Torsdag den 21. august 2024 kl. 19.00-21.00</a:t>
            </a:r>
            <a:r>
              <a:rPr lang="da-DK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br>
              <a:rPr lang="da-D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da-D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Alle er velkomne, men medlemmer af bestyrelser, råd og nævn opfordres til at deltage. Læs mere på </a:t>
            </a:r>
            <a:r>
              <a:rPr lang="da-DK" sz="1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hlinkClick r:id="rId2"/>
              </a:rPr>
              <a:t>www.ikast-brande.dk</a:t>
            </a:r>
            <a:r>
              <a:rPr lang="da-D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lang="da-DK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da-DK" dirty="0"/>
          </a:p>
          <a:p>
            <a:pPr marL="0" indent="0">
              <a:buNone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94065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637" y="542925"/>
            <a:ext cx="5800725" cy="5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1734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BASISBUDGET 2026</a:t>
            </a:r>
          </a:p>
        </p:txBody>
      </p:sp>
      <p:pic>
        <p:nvPicPr>
          <p:cNvPr id="21" name="Billede 20">
            <a:extLst>
              <a:ext uri="{FF2B5EF4-FFF2-40B4-BE49-F238E27FC236}">
                <a16:creationId xmlns:a16="http://schemas.microsoft.com/office/drawing/2014/main" id="{67F6B45A-CDBA-4893-846E-5C79BB342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988840"/>
            <a:ext cx="3268578" cy="466127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3" name="Billede 22">
            <a:extLst>
              <a:ext uri="{FF2B5EF4-FFF2-40B4-BE49-F238E27FC236}">
                <a16:creationId xmlns:a16="http://schemas.microsoft.com/office/drawing/2014/main" id="{92B8F82B-7BC8-4418-828D-05B929988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966867"/>
            <a:ext cx="3268578" cy="468325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3984432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496CA3-B829-4206-96DC-905D86E26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BASISBUDGET 2026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0BBE789-D898-4FA2-A9BB-0ABEA6CEB5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HVAD ER ET BASISBUDGET?</a:t>
            </a:r>
          </a:p>
          <a:p>
            <a:r>
              <a:rPr lang="da-DK" dirty="0"/>
              <a:t>SAMME SERVICENIVEAU</a:t>
            </a:r>
          </a:p>
          <a:p>
            <a:r>
              <a:rPr lang="da-DK" dirty="0"/>
              <a:t>FREMSKRIVNINGER:</a:t>
            </a:r>
          </a:p>
          <a:p>
            <a:pPr marL="0" indent="0">
              <a:buNone/>
            </a:pPr>
            <a:r>
              <a:rPr lang="da-DK" dirty="0"/>
              <a:t>PRIS OG LØN SAMT TEKNISKE KORREKTIONER </a:t>
            </a:r>
          </a:p>
        </p:txBody>
      </p:sp>
    </p:spTree>
    <p:extLst>
      <p:ext uri="{BB962C8B-B14F-4D97-AF65-F5344CB8AC3E}">
        <p14:creationId xmlns:p14="http://schemas.microsoft.com/office/powerpoint/2010/main" val="1553490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7F0812-B57F-48E4-8DDF-C01CBD4F5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476672"/>
            <a:ext cx="6923112" cy="1143000"/>
          </a:xfrm>
        </p:spPr>
        <p:txBody>
          <a:bodyPr>
            <a:normAutofit fontScale="90000"/>
          </a:bodyPr>
          <a:lstStyle/>
          <a:p>
            <a:r>
              <a:rPr lang="da-DK" dirty="0"/>
              <a:t>HVORDAN LANDER DET I IKAST-BRANDE?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18C0E1D-3AB2-4FB6-A9E2-5BB03728E8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2636912"/>
            <a:ext cx="6923112" cy="4133056"/>
          </a:xfrm>
        </p:spPr>
        <p:txBody>
          <a:bodyPr/>
          <a:lstStyle/>
          <a:p>
            <a:r>
              <a:rPr lang="da-DK" dirty="0"/>
              <a:t>NÅR VI SER PÅ UDVIKLINGEN FRA BUDGET 2025 (OVERSLAG 2026) TIL NU:</a:t>
            </a:r>
          </a:p>
          <a:p>
            <a:r>
              <a:rPr lang="da-DK" dirty="0">
                <a:highlight>
                  <a:srgbClr val="008000"/>
                </a:highlight>
              </a:rPr>
              <a:t>ØGET INDTÆGTER MED 45 MIO. KR.</a:t>
            </a:r>
          </a:p>
          <a:p>
            <a:r>
              <a:rPr lang="da-DK" dirty="0">
                <a:highlight>
                  <a:srgbClr val="008000"/>
                </a:highlight>
              </a:rPr>
              <a:t>BEDRE RESULTAT (FØR ANLÆG) 34 MIO. KR.</a:t>
            </a:r>
          </a:p>
        </p:txBody>
      </p:sp>
    </p:spTree>
    <p:extLst>
      <p:ext uri="{BB962C8B-B14F-4D97-AF65-F5344CB8AC3E}">
        <p14:creationId xmlns:p14="http://schemas.microsoft.com/office/powerpoint/2010/main" val="12894104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72C43055-B629-49D8-A239-9C7263C00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459" y="0"/>
            <a:ext cx="6164878" cy="673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36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7CA2CEAA-E91E-4434-8A15-07796882C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786688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542665"/>
      </p:ext>
    </p:extLst>
  </p:cSld>
  <p:clrMapOvr>
    <a:masterClrMapping/>
  </p:clrMapOvr>
</p:sld>
</file>

<file path=ppt/theme/theme1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æsentation1" id="{5BBD7AF0-F239-4F28-9ECA-ADE2695CEDEC}" vid="{17E8552C-D6E4-4ACE-A428-1A6975C1F1AE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Kontor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Kontor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Kontor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9257</TotalTime>
  <Words>555</Words>
  <Application>Microsoft Office PowerPoint</Application>
  <PresentationFormat>Skærmshow (4:3)</PresentationFormat>
  <Paragraphs>116</Paragraphs>
  <Slides>48</Slides>
  <Notes>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48</vt:i4>
      </vt:variant>
    </vt:vector>
  </HeadingPairs>
  <TitlesOfParts>
    <vt:vector size="53" baseType="lpstr">
      <vt:lpstr>Arial</vt:lpstr>
      <vt:lpstr>Calibri</vt:lpstr>
      <vt:lpstr>Times New Roman</vt:lpstr>
      <vt:lpstr>Verdana</vt:lpstr>
      <vt:lpstr>Kontortema</vt:lpstr>
      <vt:lpstr>BASISBUDGET 2026</vt:lpstr>
      <vt:lpstr>INDHOLD</vt:lpstr>
      <vt:lpstr>SIDEN SIDST</vt:lpstr>
      <vt:lpstr>ØVRIGE USIKKERHEDER</vt:lpstr>
      <vt:lpstr>BASISBUDGET 2026</vt:lpstr>
      <vt:lpstr>BASISBUDGET 2026</vt:lpstr>
      <vt:lpstr>HVORDAN LANDER DET I IKAST-BRANDE?</vt:lpstr>
      <vt:lpstr>PowerPoint-præsentation</vt:lpstr>
      <vt:lpstr>PowerPoint-præsentation</vt:lpstr>
      <vt:lpstr>BASISBUDGET (INDTÆGTSSIDEN)</vt:lpstr>
      <vt:lpstr>PowerPoint-præsentation</vt:lpstr>
      <vt:lpstr>PowerPoint-præsentation</vt:lpstr>
      <vt:lpstr>BASISBUDGET</vt:lpstr>
      <vt:lpstr>TEKNISKE KORREKTIONER</vt:lpstr>
      <vt:lpstr>TEKNISKE KORREKTIONER</vt:lpstr>
      <vt:lpstr>PowerPoint-præsentation</vt:lpstr>
      <vt:lpstr>PowerPoint-præsentation</vt:lpstr>
      <vt:lpstr>TEKNISKE KORREKTIONER</vt:lpstr>
      <vt:lpstr>PowerPoint-præsentation</vt:lpstr>
      <vt:lpstr>TEKNISKE KORREKTIONER</vt:lpstr>
      <vt:lpstr>BASISBUDGET</vt:lpstr>
      <vt:lpstr>TOTAL</vt:lpstr>
      <vt:lpstr>KONKLUSION BASISBUDGET</vt:lpstr>
      <vt:lpstr>KONKLUSION BASISBUDGET</vt:lpstr>
      <vt:lpstr>PowerPoint-præsentation</vt:lpstr>
      <vt:lpstr>KONKLUSION</vt:lpstr>
      <vt:lpstr>DEL 2</vt:lpstr>
      <vt:lpstr>FORSLAG TIL BUDGET 2026 / DRIFT</vt:lpstr>
      <vt:lpstr>PowerPoint-præsentation</vt:lpstr>
      <vt:lpstr>PowerPoint-præsentation</vt:lpstr>
      <vt:lpstr>PowerPoint-præsentation</vt:lpstr>
      <vt:lpstr>PowerPoint-præsentation</vt:lpstr>
      <vt:lpstr>ANLÆG 2026</vt:lpstr>
      <vt:lpstr>ANLÆGSBUDGET 2026</vt:lpstr>
      <vt:lpstr>ANLÆGSBUDGET 2026</vt:lpstr>
      <vt:lpstr>ANLÆG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LIKVIDITET</vt:lpstr>
      <vt:lpstr>LIKVIDITET</vt:lpstr>
      <vt:lpstr>PowerPoint-præsentation</vt:lpstr>
      <vt:lpstr>PowerPoint-præsentation</vt:lpstr>
      <vt:lpstr>AFRUNDING</vt:lpstr>
      <vt:lpstr>PowerPoint-præsentation</vt:lpstr>
    </vt:vector>
  </TitlesOfParts>
  <Company>Ikast-Brande Kommune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Stella Klit</dc:creator>
  <cp:lastModifiedBy>Kenneth Jensen</cp:lastModifiedBy>
  <cp:revision>665</cp:revision>
  <cp:lastPrinted>2024-08-17T10:16:00Z</cp:lastPrinted>
  <dcterms:created xsi:type="dcterms:W3CDTF">2017-06-07T09:01:21Z</dcterms:created>
  <dcterms:modified xsi:type="dcterms:W3CDTF">2025-08-21T06:31:11Z</dcterms:modified>
</cp:coreProperties>
</file>