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57" r:id="rId2"/>
    <p:sldId id="460" r:id="rId3"/>
    <p:sldId id="459" r:id="rId4"/>
    <p:sldId id="462" r:id="rId5"/>
    <p:sldId id="465" r:id="rId6"/>
    <p:sldId id="463" r:id="rId7"/>
    <p:sldId id="466" r:id="rId8"/>
    <p:sldId id="474" r:id="rId9"/>
    <p:sldId id="469" r:id="rId10"/>
    <p:sldId id="468" r:id="rId11"/>
    <p:sldId id="501" r:id="rId12"/>
    <p:sldId id="470" r:id="rId13"/>
    <p:sldId id="481" r:id="rId14"/>
    <p:sldId id="471" r:id="rId15"/>
    <p:sldId id="498" r:id="rId16"/>
    <p:sldId id="477" r:id="rId17"/>
    <p:sldId id="485" r:id="rId18"/>
    <p:sldId id="479" r:id="rId19"/>
    <p:sldId id="488" r:id="rId20"/>
    <p:sldId id="489" r:id="rId21"/>
    <p:sldId id="529" r:id="rId22"/>
    <p:sldId id="525" r:id="rId23"/>
    <p:sldId id="526" r:id="rId24"/>
    <p:sldId id="500" r:id="rId25"/>
    <p:sldId id="435" r:id="rId26"/>
    <p:sldId id="439" r:id="rId27"/>
    <p:sldId id="505" r:id="rId28"/>
    <p:sldId id="494" r:id="rId29"/>
    <p:sldId id="495" r:id="rId30"/>
    <p:sldId id="523" r:id="rId31"/>
    <p:sldId id="530" r:id="rId32"/>
    <p:sldId id="527" r:id="rId33"/>
    <p:sldId id="528" r:id="rId34"/>
    <p:sldId id="418" r:id="rId35"/>
    <p:sldId id="502" r:id="rId36"/>
    <p:sldId id="452" r:id="rId37"/>
    <p:sldId id="506" r:id="rId38"/>
    <p:sldId id="454" r:id="rId39"/>
    <p:sldId id="508" r:id="rId40"/>
    <p:sldId id="504" r:id="rId41"/>
    <p:sldId id="524" r:id="rId42"/>
    <p:sldId id="446" r:id="rId4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ne Hjorth" initials="SH" lastIdx="0" clrIdx="0">
    <p:extLst>
      <p:ext uri="{19B8F6BF-5375-455C-9EA6-DF929625EA0E}">
        <p15:presenceInfo xmlns:p15="http://schemas.microsoft.com/office/powerpoint/2012/main" userId="S-1-5-21-2120015445-2310810768-565382306-5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92D"/>
    <a:srgbClr val="B8000C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>
      <p:cViewPr varScale="1">
        <p:scale>
          <a:sx n="59" d="100"/>
          <a:sy n="59" d="100"/>
        </p:scale>
        <p:origin x="84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9664"/>
    </p:cViewPr>
  </p:sorterViewPr>
  <p:notesViewPr>
    <p:cSldViewPr>
      <p:cViewPr varScale="1">
        <p:scale>
          <a:sx n="81" d="100"/>
          <a:sy n="81" d="100"/>
        </p:scale>
        <p:origin x="39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8819E-D6E3-419C-ACD9-B56174F2BB9C}" type="datetimeFigureOut">
              <a:rPr lang="da-DK" smtClean="0"/>
              <a:t>17-08-2023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96A27-8923-40A3-8ED8-8FD3B0E7C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2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87624" y="3261816"/>
            <a:ext cx="403244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62669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1" b="27309"/>
          <a:stretch/>
        </p:blipFill>
        <p:spPr>
          <a:xfrm>
            <a:off x="2735288" y="2060848"/>
            <a:ext cx="6408712" cy="4680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07293"/>
            <a:ext cx="6707088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11560" y="2132856"/>
            <a:ext cx="6707088" cy="4205064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8224" y="836712"/>
            <a:ext cx="822920" cy="5530626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73224" y="836712"/>
            <a:ext cx="5554960" cy="5530626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005983"/>
            <a:ext cx="6923112" cy="114300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2331546"/>
            <a:ext cx="6923112" cy="4133056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299173"/>
            <a:ext cx="68740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11560" y="2798986"/>
            <a:ext cx="68740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067128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162274"/>
            <a:ext cx="3250704" cy="420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11960" y="2162274"/>
            <a:ext cx="3312368" cy="420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215" y="880691"/>
            <a:ext cx="69231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1215" y="2141166"/>
            <a:ext cx="31786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1215" y="2780928"/>
            <a:ext cx="3178696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355976" y="2141166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355976" y="2780928"/>
            <a:ext cx="3168352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6923112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054" y="836711"/>
            <a:ext cx="26746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707904" y="836712"/>
            <a:ext cx="3661246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90054" y="1998762"/>
            <a:ext cx="2674639" cy="437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50555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187624" y="86774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87624" y="5622305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56262" y="918199"/>
            <a:ext cx="67441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56262" y="2243761"/>
            <a:ext cx="6744129" cy="399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Rektangel 4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v/Kenneth Jensen</a:t>
            </a:r>
          </a:p>
          <a:p>
            <a:r>
              <a:rPr lang="da-DK" dirty="0"/>
              <a:t>Teknik &amp; Stabsdirektør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BASISBUDGET 2024</a:t>
            </a:r>
          </a:p>
        </p:txBody>
      </p:sp>
    </p:spTree>
    <p:extLst>
      <p:ext uri="{BB962C8B-B14F-4D97-AF65-F5344CB8AC3E}">
        <p14:creationId xmlns:p14="http://schemas.microsoft.com/office/powerpoint/2010/main" val="139432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Udgifterne 2024 afsæt B2023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2A5CE32-4444-4271-A16A-3643F3AB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056424"/>
            <a:ext cx="4606305" cy="35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1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1BB5040-915E-4BFA-AA29-3A6D64458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7653"/>
            <a:ext cx="6992326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Pris &amp; løn </a:t>
            </a:r>
            <a:r>
              <a:rPr lang="da-DK" dirty="0" err="1"/>
              <a:t>fremskr</a:t>
            </a:r>
            <a:r>
              <a:rPr lang="da-DK" dirty="0"/>
              <a:t>. 132 mio. kr. </a:t>
            </a:r>
          </a:p>
          <a:p>
            <a:r>
              <a:rPr lang="da-DK" b="1" dirty="0"/>
              <a:t>tekniske korrektioner: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Demografi 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Lovændringer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Overførselsindkomster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Øvrigt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9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4D6C251-A15B-4EDB-8B63-8AE97260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1723"/>
            <a:ext cx="5926064" cy="6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Demografi / befolkningsprognose</a:t>
            </a:r>
          </a:p>
          <a:p>
            <a:r>
              <a:rPr lang="da-DK" dirty="0"/>
              <a:t>7% flere ældre (+67 årige)</a:t>
            </a:r>
          </a:p>
          <a:p>
            <a:r>
              <a:rPr lang="da-DK" dirty="0"/>
              <a:t>Konklusion: færre skal forsørge flere</a:t>
            </a:r>
          </a:p>
          <a:p>
            <a:r>
              <a:rPr lang="da-DK" dirty="0"/>
              <a:t>3,2 mio. kr. i basisbudget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242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0B15BA1-7D44-4307-85F5-0B8ECC8A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7" y="1799998"/>
            <a:ext cx="8213386" cy="30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2331545"/>
            <a:ext cx="6923112" cy="4315619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Samlet oversigt over demografi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F1D136A-5903-4A58-BBE8-752EBC1D2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2" y="3443199"/>
            <a:ext cx="8339262" cy="30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0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FCA2CD9-2830-4AD7-BAF3-84771DB3A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6258"/>
            <a:ext cx="6487430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4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Summen er: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DC93C49-9826-4685-A090-7D12A02CD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959698"/>
            <a:ext cx="5832648" cy="36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prstClr val="black"/>
                </a:solidFill>
              </a:rPr>
              <a:t>FORSLAG TIL DRIFTSBUDGET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Forslag henvist fra fagudvalg/byråd: 6,7 mio. kr.</a:t>
            </a:r>
          </a:p>
          <a:p>
            <a:r>
              <a:rPr lang="da-DK" dirty="0"/>
              <a:t>Forslag fremsat af foreninger og lokalråd: 1,6 mio. kr.</a:t>
            </a:r>
          </a:p>
          <a:p>
            <a:r>
              <a:rPr lang="da-DK" dirty="0"/>
              <a:t>Forslag fremsat af</a:t>
            </a:r>
            <a:br>
              <a:rPr lang="da-DK" dirty="0"/>
            </a:br>
            <a:r>
              <a:rPr lang="da-DK" dirty="0"/>
              <a:t>direktionen: 3,6 mio. kr.</a:t>
            </a:r>
          </a:p>
        </p:txBody>
      </p:sp>
    </p:spTree>
    <p:extLst>
      <p:ext uri="{BB962C8B-B14F-4D97-AF65-F5344CB8AC3E}">
        <p14:creationId xmlns:p14="http://schemas.microsoft.com/office/powerpoint/2010/main" val="366794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INDHOLD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OVERSKRIFTER FRA SIDST</a:t>
            </a:r>
          </a:p>
          <a:p>
            <a:r>
              <a:rPr lang="da-DK" dirty="0"/>
              <a:t>BASISBUDGET 2024</a:t>
            </a:r>
          </a:p>
          <a:p>
            <a:r>
              <a:rPr lang="da-DK" dirty="0"/>
              <a:t>RESULTATSOPGØRELSEN 2024</a:t>
            </a:r>
          </a:p>
          <a:p>
            <a:r>
              <a:rPr lang="da-DK" dirty="0"/>
              <a:t>HVAD ER INDREGNET I BASISBUDGETTET? </a:t>
            </a:r>
          </a:p>
          <a:p>
            <a:r>
              <a:rPr lang="da-DK" dirty="0"/>
              <a:t>TEKNISKE KORREKTIONER </a:t>
            </a:r>
          </a:p>
          <a:p>
            <a:r>
              <a:rPr lang="da-DK" dirty="0"/>
              <a:t>FORSLAG TIL DRIFTSBUDGET</a:t>
            </a:r>
          </a:p>
          <a:p>
            <a:r>
              <a:rPr lang="da-DK" dirty="0"/>
              <a:t>ANLÆG</a:t>
            </a:r>
          </a:p>
          <a:p>
            <a:r>
              <a:rPr lang="da-DK" dirty="0"/>
              <a:t>LIKVIDITET</a:t>
            </a:r>
          </a:p>
          <a:p>
            <a:r>
              <a:rPr lang="da-DK" dirty="0"/>
              <a:t>ANDET</a:t>
            </a:r>
          </a:p>
          <a:p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350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604639A-AC05-4F2D-8322-60F51BD0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353693" cy="46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33C71AF-FAA5-4485-8349-8BC2AD5A9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8352927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7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592940-3A36-4CE7-8C13-238D211F3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76872"/>
            <a:ext cx="8371018" cy="31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77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3554D4-FABA-4628-9D06-AFE95B90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8280920" cy="380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41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688B851-91EF-4825-A267-755C04F4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" y="980728"/>
            <a:ext cx="8459379" cy="56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58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ANLÆG IKAST-BRANDE KOMMUNE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Økonomisk politik </a:t>
            </a:r>
            <a:br>
              <a:rPr lang="da-DK" dirty="0"/>
            </a:br>
            <a:r>
              <a:rPr lang="da-DK" dirty="0"/>
              <a:t>50 mio. kr. brutto ekskl. jordforsyning og affald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9931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6923112" cy="936104"/>
          </a:xfrm>
        </p:spPr>
        <p:txBody>
          <a:bodyPr/>
          <a:lstStyle/>
          <a:p>
            <a:r>
              <a:rPr lang="da-DK" dirty="0"/>
              <a:t>ANLÆG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0150" y="1124745"/>
            <a:ext cx="6923112" cy="5429199"/>
          </a:xfrm>
        </p:spPr>
        <p:txBody>
          <a:bodyPr>
            <a:normAutofit/>
          </a:bodyPr>
          <a:lstStyle/>
          <a:p>
            <a:r>
              <a:rPr lang="da-DK" dirty="0"/>
              <a:t>Anlæg </a:t>
            </a:r>
            <a:r>
              <a:rPr lang="da-DK" dirty="0" err="1"/>
              <a:t>foruddisponeret</a:t>
            </a:r>
            <a:r>
              <a:rPr lang="da-DK" dirty="0"/>
              <a:t> i 2023</a:t>
            </a:r>
          </a:p>
          <a:p>
            <a:r>
              <a:rPr lang="da-DK" dirty="0"/>
              <a:t>Igangsatte anlæg som har budget i overslagsår</a:t>
            </a:r>
          </a:p>
          <a:p>
            <a:r>
              <a:rPr lang="da-DK" dirty="0"/>
              <a:t>Optaget i budget i overslagsår </a:t>
            </a:r>
          </a:p>
          <a:p>
            <a:r>
              <a:rPr lang="da-DK" dirty="0"/>
              <a:t>Fagudvalgsønsker</a:t>
            </a:r>
          </a:p>
          <a:p>
            <a:r>
              <a:rPr lang="da-DK" dirty="0"/>
              <a:t>Ønsker fra foreninger og lokalråd</a:t>
            </a:r>
          </a:p>
          <a:p>
            <a:r>
              <a:rPr lang="da-DK" dirty="0"/>
              <a:t>Forslag fremsat af direktionen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4138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75EBFF7-8D73-4225-A2EE-4F9C666E0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" y="2276872"/>
            <a:ext cx="8429702" cy="177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7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F646D39-3D3E-467B-BB6A-FBF80C1D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" y="1772816"/>
            <a:ext cx="8371650" cy="37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73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6EDC157-3505-48BB-B167-EDBC7110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8478964" cy="48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7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005983"/>
            <a:ext cx="6923112" cy="112687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a-DK" b="1" dirty="0">
                <a:solidFill>
                  <a:prstClr val="black"/>
                </a:solidFill>
              </a:rPr>
              <a:t>Lånepuljer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Lånepulje</a:t>
            </a:r>
            <a:br>
              <a:rPr lang="da-DK" dirty="0"/>
            </a:br>
            <a:r>
              <a:rPr lang="da-DK" dirty="0"/>
              <a:t>Botilbud §107</a:t>
            </a:r>
            <a:br>
              <a:rPr lang="da-DK" dirty="0"/>
            </a:br>
            <a:r>
              <a:rPr lang="da-DK" dirty="0"/>
              <a:t>18 mio. kr.</a:t>
            </a:r>
          </a:p>
          <a:p>
            <a:r>
              <a:rPr lang="da-DK" dirty="0"/>
              <a:t>Ordinær lånepulje</a:t>
            </a:r>
            <a:br>
              <a:rPr lang="da-DK" dirty="0"/>
            </a:br>
            <a:r>
              <a:rPr lang="da-DK" dirty="0"/>
              <a:t>20 mio. kr.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993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3410568-85E9-40EA-A2CD-F8D4B4AB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8405792" cy="58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4D7B248-C43A-47F0-9F9F-82396434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780928"/>
            <a:ext cx="8280921" cy="22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68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86AE1A-D555-497C-9807-FC8548AD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352928" cy="49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79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2134A72-3671-4B0F-8F53-8D91A4DB1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208912" cy="492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62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Likviditet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Likviditet efter kassekreditreglen</a:t>
            </a:r>
            <a:br>
              <a:rPr lang="da-DK" dirty="0"/>
            </a:br>
            <a:r>
              <a:rPr lang="da-DK" dirty="0"/>
              <a:t>3 mdr. gennemsnit: 200 mio. kr.</a:t>
            </a:r>
            <a:br>
              <a:rPr lang="da-DK" dirty="0"/>
            </a:br>
            <a:r>
              <a:rPr lang="da-DK" dirty="0"/>
              <a:t>1 år gennemsnit: 270 mio. kr.</a:t>
            </a:r>
          </a:p>
          <a:p>
            <a:endParaRPr lang="da-DK" dirty="0"/>
          </a:p>
          <a:p>
            <a:r>
              <a:rPr lang="da-DK" dirty="0" err="1"/>
              <a:t>Låneoptagelse</a:t>
            </a:r>
            <a:r>
              <a:rPr lang="da-DK" dirty="0"/>
              <a:t> ikke indregnet</a:t>
            </a:r>
            <a:br>
              <a:rPr lang="da-DK" dirty="0"/>
            </a:br>
            <a:endParaRPr lang="da-DK" dirty="0"/>
          </a:p>
          <a:p>
            <a:r>
              <a:rPr lang="da-DK" dirty="0"/>
              <a:t>Afdrag på gæld de kommende år ca. 65 mio. kr.</a:t>
            </a:r>
          </a:p>
        </p:txBody>
      </p:sp>
    </p:spTree>
    <p:extLst>
      <p:ext uri="{BB962C8B-B14F-4D97-AF65-F5344CB8AC3E}">
        <p14:creationId xmlns:p14="http://schemas.microsoft.com/office/powerpoint/2010/main" val="2545148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512CBD4-4631-4835-89C8-45B9C598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7925906" cy="19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62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0444" y="116632"/>
            <a:ext cx="6923112" cy="1143000"/>
          </a:xfrm>
        </p:spPr>
        <p:txBody>
          <a:bodyPr>
            <a:normAutofit/>
          </a:bodyPr>
          <a:lstStyle/>
          <a:p>
            <a:r>
              <a:rPr lang="da-DK" dirty="0"/>
              <a:t>Likviditet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DC503BB-F42E-4212-BA6C-1B28CB518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8316416" cy="44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56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C5EE124-BC47-46E5-B6E3-68860153F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8485326" cy="39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87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SKATTEN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Selskabsskatten kalder på forsigtighed – budgetlagt konservativt i overslagsårene.</a:t>
            </a:r>
          </a:p>
        </p:txBody>
      </p:sp>
    </p:spTree>
    <p:extLst>
      <p:ext uri="{BB962C8B-B14F-4D97-AF65-F5344CB8AC3E}">
        <p14:creationId xmlns:p14="http://schemas.microsoft.com/office/powerpoint/2010/main" val="481958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067128" cy="72008"/>
          </a:xfrm>
        </p:spPr>
        <p:txBody>
          <a:bodyPr>
            <a:normAutofit fontScale="90000"/>
          </a:bodyPr>
          <a:lstStyle/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4762872" cy="5170585"/>
          </a:xfrm>
          <a:prstGeom prst="rect">
            <a:avLst/>
          </a:prstGeom>
        </p:spPr>
      </p:pic>
      <p:pic>
        <p:nvPicPr>
          <p:cNvPr id="8" name="Pladsholder til indhold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8064" y="1484784"/>
            <a:ext cx="309634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0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BASISBUDGET 2024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84D3FC79-7243-4F58-A5DA-A29641C10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394" y="2332038"/>
            <a:ext cx="3400674" cy="4132262"/>
          </a:xfrm>
        </p:spPr>
      </p:pic>
    </p:spTree>
    <p:extLst>
      <p:ext uri="{BB962C8B-B14F-4D97-AF65-F5344CB8AC3E}">
        <p14:creationId xmlns:p14="http://schemas.microsoft.com/office/powerpoint/2010/main" val="1398443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AFRUNDING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 TID TIL KONSOLIDERING:</a:t>
            </a:r>
          </a:p>
          <a:p>
            <a:pPr lvl="1"/>
            <a:r>
              <a:rPr lang="da-DK" dirty="0"/>
              <a:t>ANLÆGSAKTIVITETSNIVEAUET ER HØJT I IKAST-BRANDE</a:t>
            </a:r>
          </a:p>
          <a:p>
            <a:pPr lvl="1"/>
            <a:r>
              <a:rPr lang="da-DK" dirty="0"/>
              <a:t>MARKEDSRISICI ER BETYDELIGE OG HVAD SKER DER MED LEDIGHEDEN?</a:t>
            </a:r>
          </a:p>
          <a:p>
            <a:pPr lvl="1"/>
            <a:r>
              <a:rPr lang="da-DK" dirty="0"/>
              <a:t>HVAD SKER DER I ØVRIGT I 2021?</a:t>
            </a:r>
          </a:p>
          <a:p>
            <a:pPr lvl="1"/>
            <a:r>
              <a:rPr lang="da-DK" dirty="0"/>
              <a:t>DERFOR FORSIGTIGHED –  KONSERVATIV BUDGETLÆGNING</a:t>
            </a:r>
          </a:p>
        </p:txBody>
      </p:sp>
    </p:spTree>
    <p:extLst>
      <p:ext uri="{BB962C8B-B14F-4D97-AF65-F5344CB8AC3E}">
        <p14:creationId xmlns:p14="http://schemas.microsoft.com/office/powerpoint/2010/main" val="3837465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AFRUNDING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AFTENS SLIDES OG BUDGETBOG 1 TILGÆNGELIG PÅ IKAST-BRANDE.DK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149080"/>
            <a:ext cx="77343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6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542925"/>
            <a:ext cx="58007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F3B1C0A-6165-431F-9049-E8E2F78D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0"/>
            <a:ext cx="6552728" cy="66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0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E6D739C-88C8-43E4-91C9-372580FE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25952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2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BASISBUDGET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half" idx="2"/>
          </p:nvPr>
        </p:nvSpPr>
        <p:spPr>
          <a:xfrm>
            <a:off x="514905" y="2162275"/>
            <a:ext cx="7873519" cy="1770782"/>
          </a:xfrm>
        </p:spPr>
        <p:txBody>
          <a:bodyPr>
            <a:normAutofit/>
          </a:bodyPr>
          <a:lstStyle/>
          <a:p>
            <a:r>
              <a:rPr lang="da-DK" dirty="0"/>
              <a:t>Udligning +37 mio. kr. i </a:t>
            </a:r>
            <a:r>
              <a:rPr lang="da-DK" dirty="0" err="1"/>
              <a:t>fht</a:t>
            </a:r>
            <a:r>
              <a:rPr lang="da-DK" dirty="0"/>
              <a:t>. 2023</a:t>
            </a:r>
          </a:p>
          <a:p>
            <a:r>
              <a:rPr lang="da-DK" dirty="0"/>
              <a:t>Indkomstskat +135 mio. kr. i </a:t>
            </a:r>
            <a:r>
              <a:rPr lang="da-DK" dirty="0" err="1"/>
              <a:t>fht</a:t>
            </a:r>
            <a:r>
              <a:rPr lang="da-DK" dirty="0"/>
              <a:t>. 2023</a:t>
            </a:r>
          </a:p>
          <a:p>
            <a:r>
              <a:rPr lang="da-DK" dirty="0"/>
              <a:t>Selskabsskat +87 mio. kr. i </a:t>
            </a:r>
            <a:r>
              <a:rPr lang="da-DK" dirty="0" err="1"/>
              <a:t>fht</a:t>
            </a:r>
            <a:r>
              <a:rPr lang="da-DK" dirty="0"/>
              <a:t>. 2023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FACE6C9-02E6-4EB6-9F20-21D85095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9" y="4278444"/>
            <a:ext cx="7873519" cy="20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2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Selskabsskatten i 2024 er høj! </a:t>
            </a:r>
          </a:p>
          <a:p>
            <a:r>
              <a:rPr lang="da-DK" dirty="0"/>
              <a:t>I overslagsårene korrigerer vi– ud fra et forsigtighedsprincip. 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0A68A5-27C2-4560-A802-EB5AAC81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5" y="4713075"/>
            <a:ext cx="8246468" cy="14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2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A8F88B9-DCAC-4C8C-931A-239151094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708920"/>
            <a:ext cx="8065995" cy="36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6827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5BBD7AF0-F239-4F28-9ECA-ADE2695CEDEC}" vid="{17E8552C-D6E4-4ACE-A428-1A6975C1F1A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6607</TotalTime>
  <Words>342</Words>
  <Application>Microsoft Office PowerPoint</Application>
  <PresentationFormat>Skærmshow (4:3)</PresentationFormat>
  <Paragraphs>77</Paragraphs>
  <Slides>42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42</vt:i4>
      </vt:variant>
    </vt:vector>
  </HeadingPairs>
  <TitlesOfParts>
    <vt:vector size="46" baseType="lpstr">
      <vt:lpstr>Arial</vt:lpstr>
      <vt:lpstr>Calibri</vt:lpstr>
      <vt:lpstr>Verdana</vt:lpstr>
      <vt:lpstr>Kontortema</vt:lpstr>
      <vt:lpstr>BASISBUDGET 2024</vt:lpstr>
      <vt:lpstr>INDHOLD</vt:lpstr>
      <vt:lpstr>Lånepuljer</vt:lpstr>
      <vt:lpstr>BASISBUDGET 2024</vt:lpstr>
      <vt:lpstr>PowerPoint-præsentation</vt:lpstr>
      <vt:lpstr>PowerPoint-præsentation</vt:lpstr>
      <vt:lpstr>BASISBUDGET</vt:lpstr>
      <vt:lpstr>BASISBUDGET</vt:lpstr>
      <vt:lpstr>PowerPoint-præsentation</vt:lpstr>
      <vt:lpstr>BASISBUDGET</vt:lpstr>
      <vt:lpstr>PowerPoint-præsentation</vt:lpstr>
      <vt:lpstr>BASISBUDGET</vt:lpstr>
      <vt:lpstr>PowerPoint-præsentation</vt:lpstr>
      <vt:lpstr>BASISBUDGET</vt:lpstr>
      <vt:lpstr>PowerPoint-præsentation</vt:lpstr>
      <vt:lpstr>BASISBUDGET</vt:lpstr>
      <vt:lpstr>PowerPoint-præsentation</vt:lpstr>
      <vt:lpstr>BASISBUDGET</vt:lpstr>
      <vt:lpstr>FORSLAG TIL DRIFTSBUDGET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ANLÆG IKAST-BRANDE KOMMUNE</vt:lpstr>
      <vt:lpstr>ANLÆG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Likviditet</vt:lpstr>
      <vt:lpstr>PowerPoint-præsentation</vt:lpstr>
      <vt:lpstr>Likviditet</vt:lpstr>
      <vt:lpstr>PowerPoint-præsentation</vt:lpstr>
      <vt:lpstr>SKATTEN</vt:lpstr>
      <vt:lpstr>PowerPoint-præsentation</vt:lpstr>
      <vt:lpstr>AFRUNDING</vt:lpstr>
      <vt:lpstr>AFRUNDING</vt:lpstr>
      <vt:lpstr>PowerPoint-præsentation</vt:lpstr>
    </vt:vector>
  </TitlesOfParts>
  <Company>Ikast-Brande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Stella Klit</dc:creator>
  <cp:lastModifiedBy>Pia Nina Hansen</cp:lastModifiedBy>
  <cp:revision>531</cp:revision>
  <dcterms:created xsi:type="dcterms:W3CDTF">2017-06-07T09:01:21Z</dcterms:created>
  <dcterms:modified xsi:type="dcterms:W3CDTF">2023-08-17T11:03:56Z</dcterms:modified>
</cp:coreProperties>
</file>